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5" r:id="rId9"/>
    <p:sldId id="266" r:id="rId10"/>
    <p:sldId id="267" r:id="rId11"/>
    <p:sldId id="268" r:id="rId12"/>
    <p:sldId id="261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2962BA80-2FBE-495F-9CA2-C3DE06197CC3}"/>
              </a:ext>
            </a:extLst>
          </p:cNvPr>
          <p:cNvSpPr txBox="1"/>
          <p:nvPr/>
        </p:nvSpPr>
        <p:spPr>
          <a:xfrm>
            <a:off x="1568741" y="947685"/>
            <a:ext cx="7294227" cy="4308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ru-RU" sz="2400" b="0" i="0" dirty="0">
                <a:solidFill>
                  <a:srgbClr val="0070C0"/>
                </a:solidFill>
                <a:effectLst/>
                <a:latin typeface="PT Sans" panose="020B0503020203020204" pitchFamily="34" charset="-52"/>
              </a:rPr>
              <a:t>Кыргыз тили.</a:t>
            </a:r>
          </a:p>
          <a:p>
            <a:pPr algn="l"/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algn="l"/>
            <a:endParaRPr lang="ru-RU" dirty="0">
              <a:solidFill>
                <a:srgbClr val="000000"/>
              </a:solidFill>
              <a:latin typeface="PT Sans" panose="020B0503020203020204" pitchFamily="34" charset="-52"/>
            </a:endParaRPr>
          </a:p>
          <a:p>
            <a:pPr algn="l"/>
            <a:endParaRPr lang="ru-RU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pPr algn="ctr"/>
            <a:r>
              <a:rPr lang="ru-RU" sz="3200" b="0" i="0" dirty="0" err="1">
                <a:solidFill>
                  <a:srgbClr val="0070C0"/>
                </a:solidFill>
                <a:effectLst/>
                <a:latin typeface="PT Sans" panose="020B0503020203020204" pitchFamily="34" charset="-52"/>
              </a:rPr>
              <a:t>Сабактын</a:t>
            </a:r>
            <a:r>
              <a:rPr lang="ru-RU" sz="3200" b="0" i="0" dirty="0">
                <a:solidFill>
                  <a:srgbClr val="0070C0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ru-RU" sz="3200" b="0" i="0" dirty="0" err="1">
                <a:solidFill>
                  <a:srgbClr val="0070C0"/>
                </a:solidFill>
                <a:effectLst/>
                <a:latin typeface="PT Sans" panose="020B0503020203020204" pitchFamily="34" charset="-52"/>
              </a:rPr>
              <a:t>темасы</a:t>
            </a:r>
            <a:r>
              <a:rPr lang="ru-RU" sz="3200" b="0" i="0" dirty="0">
                <a:solidFill>
                  <a:srgbClr val="0070C0"/>
                </a:solidFill>
                <a:effectLst/>
                <a:latin typeface="PT Sans" panose="020B0503020203020204" pitchFamily="34" charset="-52"/>
              </a:rPr>
              <a:t>: </a:t>
            </a:r>
          </a:p>
          <a:p>
            <a:pPr algn="ctr"/>
            <a:r>
              <a:rPr lang="ru-RU" sz="3200" b="0" i="0" dirty="0" err="1">
                <a:solidFill>
                  <a:srgbClr val="0070C0"/>
                </a:solidFill>
                <a:effectLst/>
                <a:latin typeface="PT Sans" panose="020B0503020203020204" pitchFamily="34" charset="-52"/>
              </a:rPr>
              <a:t>Табыш</a:t>
            </a:r>
            <a:r>
              <a:rPr lang="ru-RU" sz="3200" b="0" i="0" dirty="0">
                <a:solidFill>
                  <a:srgbClr val="0070C0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ru-RU" sz="3200" b="0" i="0" dirty="0" err="1">
                <a:solidFill>
                  <a:srgbClr val="0070C0"/>
                </a:solidFill>
                <a:effectLst/>
                <a:latin typeface="PT Sans" panose="020B0503020203020204" pitchFamily="34" charset="-52"/>
              </a:rPr>
              <a:t>тууранды</a:t>
            </a:r>
            <a:r>
              <a:rPr lang="ru-RU" sz="3200" b="0" i="0" dirty="0">
                <a:solidFill>
                  <a:srgbClr val="0070C0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lang="ru-RU" sz="3200" b="0" i="0" dirty="0" err="1">
                <a:solidFill>
                  <a:srgbClr val="0070C0"/>
                </a:solidFill>
                <a:effectLst/>
                <a:latin typeface="PT Sans" panose="020B0503020203020204" pitchFamily="34" charset="-52"/>
              </a:rPr>
              <a:t>сөздөр</a:t>
            </a:r>
            <a:r>
              <a:rPr lang="ru-RU" sz="3200" b="0" i="0" dirty="0">
                <a:solidFill>
                  <a:srgbClr val="0070C0"/>
                </a:solidFill>
                <a:effectLst/>
                <a:latin typeface="PT Sans" panose="020B0503020203020204" pitchFamily="34" charset="-52"/>
              </a:rPr>
              <a:t>.</a:t>
            </a:r>
          </a:p>
          <a:p>
            <a:pPr algn="ctr"/>
            <a:endParaRPr lang="ru-RU" sz="3200" dirty="0">
              <a:solidFill>
                <a:srgbClr val="0070C0"/>
              </a:solidFill>
              <a:latin typeface="PT Sans" panose="020B0503020203020204" pitchFamily="34" charset="-52"/>
            </a:endParaRPr>
          </a:p>
          <a:p>
            <a:pPr algn="l"/>
            <a:endParaRPr lang="ru-RU" sz="2000" dirty="0">
              <a:solidFill>
                <a:srgbClr val="0070C0"/>
              </a:solidFill>
              <a:latin typeface="PT Sans" panose="020B0503020203020204" pitchFamily="34" charset="-52"/>
            </a:endParaRPr>
          </a:p>
          <a:p>
            <a:pPr algn="l"/>
            <a:r>
              <a:rPr lang="ru-RU" sz="2000" b="0" i="0" dirty="0">
                <a:solidFill>
                  <a:srgbClr val="0070C0"/>
                </a:solidFill>
                <a:effectLst/>
                <a:latin typeface="PT Sans" panose="020B0503020203020204" pitchFamily="34" charset="-52"/>
              </a:rPr>
              <a:t>7-класс.</a:t>
            </a:r>
          </a:p>
          <a:p>
            <a:pPr algn="l"/>
            <a:endParaRPr lang="ru-RU" sz="2000" dirty="0">
              <a:solidFill>
                <a:srgbClr val="0070C0"/>
              </a:solidFill>
              <a:latin typeface="PT Sans" panose="020B0503020203020204" pitchFamily="34" charset="-52"/>
            </a:endParaRPr>
          </a:p>
          <a:p>
            <a:pPr algn="l"/>
            <a:endParaRPr lang="ru-RU" sz="2000" b="0" i="0" dirty="0">
              <a:solidFill>
                <a:srgbClr val="0070C0"/>
              </a:solidFill>
              <a:effectLst/>
              <a:latin typeface="PT Sans" panose="020B0503020203020204" pitchFamily="34" charset="-52"/>
            </a:endParaRPr>
          </a:p>
          <a:p>
            <a:pPr algn="l"/>
            <a:r>
              <a:rPr lang="ru-RU" sz="2000" dirty="0" err="1">
                <a:solidFill>
                  <a:srgbClr val="0070C0"/>
                </a:solidFill>
                <a:latin typeface="PT Sans" panose="020B0503020203020204" pitchFamily="34" charset="-52"/>
              </a:rPr>
              <a:t>Мугалим</a:t>
            </a:r>
            <a:r>
              <a:rPr lang="ru-RU" sz="2000" dirty="0">
                <a:solidFill>
                  <a:srgbClr val="0070C0"/>
                </a:solidFill>
                <a:latin typeface="PT Sans" panose="020B0503020203020204" pitchFamily="34" charset="-52"/>
              </a:rPr>
              <a:t>: </a:t>
            </a:r>
            <a:r>
              <a:rPr lang="ru-RU" sz="2000" dirty="0" err="1">
                <a:solidFill>
                  <a:srgbClr val="0070C0"/>
                </a:solidFill>
                <a:latin typeface="PT Sans" panose="020B0503020203020204" pitchFamily="34" charset="-52"/>
              </a:rPr>
              <a:t>Чукумбаева</a:t>
            </a:r>
            <a:r>
              <a:rPr lang="ru-RU" sz="2000" dirty="0">
                <a:solidFill>
                  <a:srgbClr val="0070C0"/>
                </a:solidFill>
                <a:latin typeface="PT Sans" panose="020B0503020203020204" pitchFamily="34" charset="-52"/>
              </a:rPr>
              <a:t> </a:t>
            </a:r>
            <a:r>
              <a:rPr lang="ru-RU" sz="2000" dirty="0" err="1">
                <a:solidFill>
                  <a:srgbClr val="0070C0"/>
                </a:solidFill>
                <a:latin typeface="PT Sans" panose="020B0503020203020204" pitchFamily="34" charset="-52"/>
              </a:rPr>
              <a:t>Жийде</a:t>
            </a:r>
            <a:r>
              <a:rPr lang="ru-RU" sz="2000" dirty="0">
                <a:solidFill>
                  <a:srgbClr val="0070C0"/>
                </a:solidFill>
                <a:latin typeface="PT Sans" panose="020B0503020203020204" pitchFamily="34" charset="-52"/>
              </a:rPr>
              <a:t>.</a:t>
            </a:r>
            <a:endParaRPr lang="ru-RU" sz="2000" b="0" i="0" dirty="0">
              <a:solidFill>
                <a:srgbClr val="0070C0"/>
              </a:solidFill>
              <a:effectLst/>
              <a:latin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188371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95F03F-DF54-4859-856D-46A0936EA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D98A649C-39B2-40EF-A6E9-118493BBA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3" y="609599"/>
            <a:ext cx="8596667" cy="539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319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4DE024-8F0D-409F-A859-ECB833CDB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88FC14A8-DE20-42BD-9723-281E1808B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3" y="609600"/>
            <a:ext cx="8743503" cy="5757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756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7423632-EE20-49FB-B794-C397CE0EF7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830513"/>
              </p:ext>
            </p:extLst>
          </p:nvPr>
        </p:nvGraphicFramePr>
        <p:xfrm>
          <a:off x="1644241" y="2459195"/>
          <a:ext cx="6962864" cy="4032847"/>
        </p:xfrm>
        <a:graphic>
          <a:graphicData uri="http://schemas.openxmlformats.org/drawingml/2006/table">
            <a:tbl>
              <a:tblPr/>
              <a:tblGrid>
                <a:gridCol w="3481432">
                  <a:extLst>
                    <a:ext uri="{9D8B030D-6E8A-4147-A177-3AD203B41FA5}">
                      <a16:colId xmlns:a16="http://schemas.microsoft.com/office/drawing/2014/main" val="2928631147"/>
                    </a:ext>
                  </a:extLst>
                </a:gridCol>
                <a:gridCol w="3481432">
                  <a:extLst>
                    <a:ext uri="{9D8B030D-6E8A-4147-A177-3AD203B41FA5}">
                      <a16:colId xmlns:a16="http://schemas.microsoft.com/office/drawing/2014/main" val="3816509535"/>
                    </a:ext>
                  </a:extLst>
                </a:gridCol>
              </a:tblGrid>
              <a:tr h="500597">
                <a:tc>
                  <a:txBody>
                    <a:bodyPr/>
                    <a:lstStyle/>
                    <a:p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Эреже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Мисалдар.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940887"/>
                  </a:ext>
                </a:extLst>
              </a:tr>
              <a:tr h="3532250">
                <a:tc>
                  <a:txBody>
                    <a:bodyPr/>
                    <a:lstStyle/>
                    <a:p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Жандуу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жана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жансыз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заттардын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унун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табышын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добушун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тууроо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иретинде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айтылган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создорду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табыш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тууранды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создор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аталат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Тарс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карс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курс,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шылдыр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калдыр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моо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маа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арс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так,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шуу-шуу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шака-шука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ха-ха-ха,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шалп-шулп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чырр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ж.б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4514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533F0AB3-F675-4FBD-9BB8-CA3E0AD7DD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7334" y="669839"/>
            <a:ext cx="551272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</a:b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Окуучулар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эки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топко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болунуп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эки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конугуу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аткарышат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топ 106-конугуу.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топ 107-конугуу.</a:t>
            </a:r>
            <a:endParaRPr kumimoji="0" lang="ru-RU" altLang="ru-RU" sz="4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806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B6797A9-1DCC-4BFF-A005-871B0E476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783356"/>
              </p:ext>
            </p:extLst>
          </p:nvPr>
        </p:nvGraphicFramePr>
        <p:xfrm>
          <a:off x="677334" y="956346"/>
          <a:ext cx="8995173" cy="2295563"/>
        </p:xfrm>
        <a:graphic>
          <a:graphicData uri="http://schemas.openxmlformats.org/drawingml/2006/table">
            <a:tbl>
              <a:tblPr/>
              <a:tblGrid>
                <a:gridCol w="1132151">
                  <a:extLst>
                    <a:ext uri="{9D8B030D-6E8A-4147-A177-3AD203B41FA5}">
                      <a16:colId xmlns:a16="http://schemas.microsoft.com/office/drawing/2014/main" val="1306987603"/>
                    </a:ext>
                  </a:extLst>
                </a:gridCol>
                <a:gridCol w="6467218">
                  <a:extLst>
                    <a:ext uri="{9D8B030D-6E8A-4147-A177-3AD203B41FA5}">
                      <a16:colId xmlns:a16="http://schemas.microsoft.com/office/drawing/2014/main" val="1363350553"/>
                    </a:ext>
                  </a:extLst>
                </a:gridCol>
                <a:gridCol w="790956">
                  <a:extLst>
                    <a:ext uri="{9D8B030D-6E8A-4147-A177-3AD203B41FA5}">
                      <a16:colId xmlns:a16="http://schemas.microsoft.com/office/drawing/2014/main" val="1152503812"/>
                    </a:ext>
                  </a:extLst>
                </a:gridCol>
                <a:gridCol w="604848">
                  <a:extLst>
                    <a:ext uri="{9D8B030D-6E8A-4147-A177-3AD203B41FA5}">
                      <a16:colId xmlns:a16="http://schemas.microsoft.com/office/drawing/2014/main" val="3401615600"/>
                    </a:ext>
                  </a:extLst>
                </a:gridCol>
              </a:tblGrid>
              <a:tr h="835979">
                <a:tc>
                  <a:txBody>
                    <a:bodyPr/>
                    <a:lstStyle/>
                    <a:p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Бышыктоо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Ооз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эки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мисалдар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келтиришет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</a:br>
                      <a:endParaRPr lang="ru-RU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</a:br>
                      <a:endParaRPr lang="ru-RU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211228"/>
                  </a:ext>
                </a:extLst>
              </a:tr>
              <a:tr h="791484"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Уйго тапшырма.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108-конугуу.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</a:br>
                      <a:endParaRPr lang="ru-RU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</a:br>
                      <a:endParaRPr lang="ru-RU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262633"/>
                  </a:ext>
                </a:extLst>
              </a:tr>
              <a:tr h="668100">
                <a:tc>
                  <a:txBody>
                    <a:bodyPr/>
                    <a:lstStyle/>
                    <a:p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Баалоо.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Оздорун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оздору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баалайт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76978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56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800DF2F-B677-472A-9B3B-598398A762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280564"/>
              </p:ext>
            </p:extLst>
          </p:nvPr>
        </p:nvGraphicFramePr>
        <p:xfrm>
          <a:off x="1204957" y="1082650"/>
          <a:ext cx="7708306" cy="4327856"/>
        </p:xfrm>
        <a:graphic>
          <a:graphicData uri="http://schemas.openxmlformats.org/drawingml/2006/table">
            <a:tbl>
              <a:tblPr/>
              <a:tblGrid>
                <a:gridCol w="3854153">
                  <a:extLst>
                    <a:ext uri="{9D8B030D-6E8A-4147-A177-3AD203B41FA5}">
                      <a16:colId xmlns:a16="http://schemas.microsoft.com/office/drawing/2014/main" val="2502442621"/>
                    </a:ext>
                  </a:extLst>
                </a:gridCol>
                <a:gridCol w="3854153">
                  <a:extLst>
                    <a:ext uri="{9D8B030D-6E8A-4147-A177-3AD203B41FA5}">
                      <a16:colId xmlns:a16="http://schemas.microsoft.com/office/drawing/2014/main" val="3559558167"/>
                    </a:ext>
                  </a:extLst>
                </a:gridCol>
              </a:tblGrid>
              <a:tr h="276433">
                <a:tc>
                  <a:txBody>
                    <a:bodyPr/>
                    <a:lstStyle/>
                    <a:p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Сабактын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максаты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37733" marR="37733" marT="34392" marB="34392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Сабактын корсоткучу:</a:t>
                      </a:r>
                    </a:p>
                  </a:txBody>
                  <a:tcPr marL="37733" marR="37733" marT="34392" marB="34392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515599"/>
                  </a:ext>
                </a:extLst>
              </a:tr>
              <a:tr h="460539">
                <a:tc>
                  <a:txBody>
                    <a:bodyPr/>
                    <a:lstStyle/>
                    <a:p>
                      <a:b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33" marR="37733" marT="34392" marB="34392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Сабак максатына жетти дейбиз, эгерде окуучулар…</a:t>
                      </a:r>
                    </a:p>
                  </a:txBody>
                  <a:tcPr marL="37733" marR="37733" marT="34392" marB="34392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978248"/>
                  </a:ext>
                </a:extLst>
              </a:tr>
              <a:tr h="1381066"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 Билим беруучулук жагы:</a:t>
                      </a:r>
                    </a:p>
                    <a:p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Окуучулар тууранды создорду билишет. Маанисине карай болунушун билишет.</a:t>
                      </a:r>
                    </a:p>
                    <a:p>
                      <a:br>
                        <a:rPr lang="ru-RU" sz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33" marR="37733" marT="34392" marB="34392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Окуучулар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тууранды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создорду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билишсе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Маанисине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карай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болунушун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билишсе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7733" marR="37733" marT="34392" marB="34392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69827"/>
                  </a:ext>
                </a:extLst>
              </a:tr>
              <a:tr h="1196962"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Б) Онуктуруучулук жагы:</a:t>
                      </a:r>
                    </a:p>
                    <a:p>
                      <a:r>
                        <a:rPr lang="ru-RU" sz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Табыш тууранды создорго мисалдар келтире алышат, оз ойлорун айта алышат.</a:t>
                      </a:r>
                    </a:p>
                    <a:p>
                      <a:br>
                        <a:rPr lang="ru-RU" sz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33" marR="37733" marT="34392" marB="34392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Табыш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тууранды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создорго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мисалдар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келтире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алышса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ойлорун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айта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алышса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7733" marR="37733" marT="34392" marB="34392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951730"/>
                  </a:ext>
                </a:extLst>
              </a:tr>
              <a:tr h="1012856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В)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Тарбия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беруучулук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жагы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Топто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бири-бири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менен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жакшы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мамиледе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болушат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жардамдашат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7733" marR="37733" marT="34392" marB="34392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Топто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бири-бири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менен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жакшы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мамиледе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болушса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жардам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беришсе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7733" marR="37733" marT="34392" marB="34392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967356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D9C474A5-6CC7-48BD-963F-31FEA973C4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-5366396" y="1034028"/>
            <a:ext cx="211398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989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53370056-AA88-4EEE-835A-5D27114BE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194501"/>
              </p:ext>
            </p:extLst>
          </p:nvPr>
        </p:nvGraphicFramePr>
        <p:xfrm>
          <a:off x="914399" y="1585520"/>
          <a:ext cx="7659150" cy="3679742"/>
        </p:xfrm>
        <a:graphic>
          <a:graphicData uri="http://schemas.openxmlformats.org/drawingml/2006/table">
            <a:tbl>
              <a:tblPr/>
              <a:tblGrid>
                <a:gridCol w="3829575">
                  <a:extLst>
                    <a:ext uri="{9D8B030D-6E8A-4147-A177-3AD203B41FA5}">
                      <a16:colId xmlns:a16="http://schemas.microsoft.com/office/drawing/2014/main" val="3891314742"/>
                    </a:ext>
                  </a:extLst>
                </a:gridCol>
                <a:gridCol w="3829575">
                  <a:extLst>
                    <a:ext uri="{9D8B030D-6E8A-4147-A177-3AD203B41FA5}">
                      <a16:colId xmlns:a16="http://schemas.microsoft.com/office/drawing/2014/main" val="622909575"/>
                    </a:ext>
                  </a:extLst>
                </a:gridCol>
              </a:tblGrid>
              <a:tr h="3679742">
                <a:tc>
                  <a:txBody>
                    <a:bodyPr/>
                    <a:lstStyle/>
                    <a:p>
                      <a:pPr>
                        <a:buFont typeface="+mj-lt"/>
                        <a:buAutoNum type="arabicPeriod"/>
                      </a:pP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</a:rPr>
                        <a:t>Маалыматтыккомпетенттуулук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 (НК1)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</a:rPr>
                        <a:t>Социалдык-комминикативдик</a:t>
                      </a:r>
                      <a:endParaRPr lang="ru-RU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</a:rPr>
                        <a:t>компетент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-к (НК2)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</a:rPr>
                        <a:t>Озун-озу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</a:rPr>
                        <a:t>уюштуруу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</a:rPr>
                        <a:t>жана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</a:rPr>
                        <a:t>койгойлорду</a:t>
                      </a:r>
                      <a:endParaRPr lang="ru-RU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</a:rPr>
                        <a:t>Чечуу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</a:rPr>
                        <a:t>компетент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-к (НК3)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1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</a:rPr>
                        <a:t>Маданий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 (ПК1)</a:t>
                      </a:r>
                    </a:p>
                    <a:p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2.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</a:rPr>
                        <a:t>Тилдик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 (ПК2)</a:t>
                      </a:r>
                    </a:p>
                    <a:p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3.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</a:rPr>
                        <a:t>Кептик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 (ПК3)</a:t>
                      </a:r>
                    </a:p>
                    <a:p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</a:rPr>
                        <a:t>4.___________________________________(ПК4)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691261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858A2B28-1B7C-4A55-A5EF-27743084F2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6171" y="563732"/>
            <a:ext cx="8055605" cy="111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6348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PT Sans" panose="020B0503020203020204" pitchFamily="34" charset="-52"/>
              </a:rPr>
              <a:t>Негизги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PT Sans" panose="020B0503020203020204" pitchFamily="34" charset="-52"/>
              </a:rPr>
              <a:t>компетенттуулуктор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PT Sans" panose="020B0503020203020204" pitchFamily="34" charset="-52"/>
              </a:rPr>
              <a:t>: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PT Sans" panose="020B0503020203020204" pitchFamily="34" charset="-52"/>
              </a:rPr>
              <a:t>Предметтик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PT Sans" panose="020B0503020203020204" pitchFamily="34" charset="-52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PT Sans" panose="020B0503020203020204" pitchFamily="34" charset="-52"/>
              </a:rPr>
              <a:t>компетенттуулуктор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PT Sans" panose="020B0503020203020204" pitchFamily="34" charset="-52"/>
              </a:rPr>
              <a:t>.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PT Sans" panose="020B0503020203020204" pitchFamily="34" charset="-52"/>
              </a:rPr>
            </a:br>
            <a:endParaRPr kumimoji="0" lang="ru-RU" altLang="ru-RU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326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FF2630-E23C-43A0-BBC6-C3E96927C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Сабактын</a:t>
            </a:r>
            <a:r>
              <a:rPr lang="ru-RU" sz="1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тиби</a:t>
            </a:r>
            <a:r>
              <a:rPr lang="ru-RU" sz="1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Аралаш</a:t>
            </a:r>
            <a:r>
              <a:rPr lang="ru-RU" sz="1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сабак</a:t>
            </a:r>
            <a:br>
              <a:rPr lang="ru-RU" sz="1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Сабактар</a:t>
            </a:r>
            <a:r>
              <a:rPr lang="ru-RU" sz="1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аралык</a:t>
            </a:r>
            <a:r>
              <a:rPr lang="ru-RU" sz="1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байланыш</a:t>
            </a:r>
            <a:r>
              <a:rPr lang="ru-RU" sz="1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география.</a:t>
            </a:r>
            <a:br>
              <a:rPr lang="ru-RU" sz="1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Сабактын</a:t>
            </a:r>
            <a:r>
              <a:rPr lang="ru-RU" sz="1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жабдылышы</a:t>
            </a:r>
            <a:r>
              <a:rPr lang="ru-RU" sz="1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акыл</a:t>
            </a:r>
            <a:r>
              <a:rPr lang="ru-RU" sz="1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доска. Тест </a:t>
            </a:r>
            <a:r>
              <a:rPr lang="ru-RU" sz="1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баракчалары</a:t>
            </a:r>
            <a:r>
              <a:rPr lang="ru-RU" sz="1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Сабактын</a:t>
            </a:r>
            <a:r>
              <a:rPr lang="ru-RU" sz="1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журушу</a:t>
            </a:r>
            <a:r>
              <a:rPr lang="ru-RU" sz="1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0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912E08D-11E9-4FB9-8891-4E8CD58419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067632"/>
              </p:ext>
            </p:extLst>
          </p:nvPr>
        </p:nvGraphicFramePr>
        <p:xfrm>
          <a:off x="947956" y="2255361"/>
          <a:ext cx="8959441" cy="3423985"/>
        </p:xfrm>
        <a:graphic>
          <a:graphicData uri="http://schemas.openxmlformats.org/drawingml/2006/table">
            <a:tbl>
              <a:tblPr/>
              <a:tblGrid>
                <a:gridCol w="2275413">
                  <a:extLst>
                    <a:ext uri="{9D8B030D-6E8A-4147-A177-3AD203B41FA5}">
                      <a16:colId xmlns:a16="http://schemas.microsoft.com/office/drawing/2014/main" val="209613359"/>
                    </a:ext>
                  </a:extLst>
                </a:gridCol>
                <a:gridCol w="2307017">
                  <a:extLst>
                    <a:ext uri="{9D8B030D-6E8A-4147-A177-3AD203B41FA5}">
                      <a16:colId xmlns:a16="http://schemas.microsoft.com/office/drawing/2014/main" val="79985416"/>
                    </a:ext>
                  </a:extLst>
                </a:gridCol>
                <a:gridCol w="2307017">
                  <a:extLst>
                    <a:ext uri="{9D8B030D-6E8A-4147-A177-3AD203B41FA5}">
                      <a16:colId xmlns:a16="http://schemas.microsoft.com/office/drawing/2014/main" val="1312116340"/>
                    </a:ext>
                  </a:extLst>
                </a:gridCol>
                <a:gridCol w="916486">
                  <a:extLst>
                    <a:ext uri="{9D8B030D-6E8A-4147-A177-3AD203B41FA5}">
                      <a16:colId xmlns:a16="http://schemas.microsoft.com/office/drawing/2014/main" val="372060466"/>
                    </a:ext>
                  </a:extLst>
                </a:gridCol>
                <a:gridCol w="1153508">
                  <a:extLst>
                    <a:ext uri="{9D8B030D-6E8A-4147-A177-3AD203B41FA5}">
                      <a16:colId xmlns:a16="http://schemas.microsoft.com/office/drawing/2014/main" val="39654725"/>
                    </a:ext>
                  </a:extLst>
                </a:gridCol>
              </a:tblGrid>
              <a:tr h="899990">
                <a:tc>
                  <a:txBody>
                    <a:bodyPr/>
                    <a:lstStyle/>
                    <a:p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Сабактын</a:t>
                      </a:r>
                      <a:endParaRPr lang="ru-RU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этаптары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Мугалимдин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ишмердуулугу</a:t>
                      </a:r>
                      <a:endParaRPr lang="ru-RU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Окуучунун ишмердуулугу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Компетенттуулугу: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818019"/>
                  </a:ext>
                </a:extLst>
              </a:tr>
              <a:tr h="1624005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Уюштуруу: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Саламдашуу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Жагымдуу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маанай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тузуп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алуу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Саламдашат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Бири-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бирине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жагымдуу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создор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айтышат</a:t>
                      </a:r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ПК1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НК1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269901"/>
                  </a:ext>
                </a:extLst>
              </a:tr>
              <a:tr h="899990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Уй тапшырмасын</a:t>
                      </a:r>
                    </a:p>
                    <a:p>
                      <a:r>
                        <a:rPr lang="ru-RU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суроо: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Уй тапшырмасын кароо.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 башчыла текшерет.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ПК2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НК2</a:t>
                      </a:r>
                    </a:p>
                  </a:txBody>
                  <a:tcPr marL="73152" marR="73152" marT="66675" marB="66675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647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70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D3506B-5B7C-4D68-8A8E-69C35AA39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066" y="609600"/>
            <a:ext cx="8258935" cy="13208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Тууранды сөз жандуу же жансыз нерселерден, кубулуштардан чыккан үндү, дабышты жана элести туурап, алардын кыймыл-аракетин, ал-абалын, сырткы көрүнүшүн элестетип көрсөтөт. Мисалы: тык-тык, тарс-турс, селт, шыӊгыр, ">
            <a:extLst>
              <a:ext uri="{FF2B5EF4-FFF2-40B4-BE49-F238E27FC236}">
                <a16:creationId xmlns:a16="http://schemas.microsoft.com/office/drawing/2014/main" id="{762DAB48-B259-4991-A101-955211AAE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67" y="536895"/>
            <a:ext cx="8472881" cy="571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535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0B332D-CE46-4462-B4BF-876EAAABB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Тууранды сөздөр Дабыш тууранды сөздөрдүн түрлөрү Элес тууранды сөздөрдүн түрлөрү Адамдардын үндөрүн тууроо: карс-карс, ха-ха, бака-шака. Айбанаттардын үндөрүн тууроо: маа-ма, хрю-хрю, мео-мео. Жаратылыштагы жандуу, жансыз нерселерден чыккан үндөрүн тууроо: тык-тык, тарс-турс.  Кыймыл-аракеттин же элестин тездигин билдирүүчү сөздөр: жалп-жалп, жалт-жулт, мөлт-мөлт, селт. ">
            <a:extLst>
              <a:ext uri="{FF2B5EF4-FFF2-40B4-BE49-F238E27FC236}">
                <a16:creationId xmlns:a16="http://schemas.microsoft.com/office/drawing/2014/main" id="{6C202EA4-B7F3-4F16-8068-4F9553109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3" y="453007"/>
            <a:ext cx="8810615" cy="605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012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4E4AC06-421A-4579-9B0C-82D82A0EC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573253"/>
              </p:ext>
            </p:extLst>
          </p:nvPr>
        </p:nvGraphicFramePr>
        <p:xfrm>
          <a:off x="788565" y="872455"/>
          <a:ext cx="7935985" cy="5169571"/>
        </p:xfrm>
        <a:graphic>
          <a:graphicData uri="http://schemas.openxmlformats.org/drawingml/2006/table">
            <a:tbl>
              <a:tblPr/>
              <a:tblGrid>
                <a:gridCol w="1182301">
                  <a:extLst>
                    <a:ext uri="{9D8B030D-6E8A-4147-A177-3AD203B41FA5}">
                      <a16:colId xmlns:a16="http://schemas.microsoft.com/office/drawing/2014/main" val="2312175150"/>
                    </a:ext>
                  </a:extLst>
                </a:gridCol>
                <a:gridCol w="6753684">
                  <a:extLst>
                    <a:ext uri="{9D8B030D-6E8A-4147-A177-3AD203B41FA5}">
                      <a16:colId xmlns:a16="http://schemas.microsoft.com/office/drawing/2014/main" val="3292866300"/>
                    </a:ext>
                  </a:extLst>
                </a:gridCol>
              </a:tblGrid>
              <a:tr h="5169571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Жаны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теманы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тушундуруу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014" marR="30014" marT="27356" marB="27356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Эскертуу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Тууранды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создор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маанисине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карай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табыш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элес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тууранды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элестуу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создор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болуп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экиге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болунот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бугунку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сабакта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табыш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тууранды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создорду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отобуз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Мугалимдин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Тууранды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создор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кандай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эле?</a:t>
                      </a:r>
                    </a:p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окуучу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Жандуу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жансыз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заттардан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чыккан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унду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табышты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добушту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кыймылды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элести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корунушту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туурап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окшоштуруп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корсоткон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создор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тууранды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создор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аталат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окуучу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Тууранды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создорго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томондогудой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создор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кирет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тарс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жарк,шангыр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кобур-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собур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шак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шака-шак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чыйк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моо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жалбырт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желбиреп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калдан-калдан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арс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пырп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карч,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шак-шак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ж.б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Окуучулар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ооз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эки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мисалдар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келтирет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окуучу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Бака-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шака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эмгек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шаны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кучоду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окуучу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Эшик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карс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жабылды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окуучу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Жапар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эки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жагын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элтен-селтен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каранат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окуучу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Мылтык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тарс-тарс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атылды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жалт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карай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калсам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Жапаркул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жерде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кулап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жатыптыр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Мугалим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Азаматсынар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балдар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эмесе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бугунку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ото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турган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темабыз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Табыш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тууранды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создор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Оккчуларга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багыт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берем: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доскага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табыш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тууранды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создордун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таблицасын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илип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коем да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бир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эки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мисалдар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келтирем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мсал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келтирген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созорду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таблицадан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корсотом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Мугалим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Эгер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жакшы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иштесек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чеке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терибиз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тып-тып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тамар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  <a:p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Окуучулар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жуп-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жубу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менен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иштеше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0014" marR="30014" marT="27356" marB="27356">
                    <a:lnL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16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955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16194-C215-493D-A9B0-FBB01F370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Сүрөттөргө карап, тууранды сөздөрдү катыштырып сүйлөм түзгүлө ">
            <a:extLst>
              <a:ext uri="{FF2B5EF4-FFF2-40B4-BE49-F238E27FC236}">
                <a16:creationId xmlns:a16="http://schemas.microsoft.com/office/drawing/2014/main" id="{F2741F80-3982-49FE-ACA8-A77718F01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31" y="609599"/>
            <a:ext cx="9209065" cy="5984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467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5BDFB4-84FF-4038-9166-4737F46E6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95728A79-976E-4BBC-9E67-C1BEBACAF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32" y="609600"/>
            <a:ext cx="872667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99180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543</Words>
  <Application>Microsoft Office PowerPoint</Application>
  <PresentationFormat>Широкоэкранный</PresentationFormat>
  <Paragraphs>95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PT Sans</vt:lpstr>
      <vt:lpstr>Times New Roman</vt:lpstr>
      <vt:lpstr>Trebuchet MS</vt:lpstr>
      <vt:lpstr>Wingdings 3</vt:lpstr>
      <vt:lpstr>Аспект</vt:lpstr>
      <vt:lpstr>Презентация PowerPoint</vt:lpstr>
      <vt:lpstr> </vt:lpstr>
      <vt:lpstr>Негизги компетенттуулуктор: Предметтик компетенттуулуктор.  </vt:lpstr>
      <vt:lpstr>Сабактын тиби: Аралаш сабак Сабактар аралык байланыш: география. Сабактын жабдылышы: акыл доска. Тест баракчалары. Сабактын журушу: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Окуучулар эки топко болунуп эки конугуу аткарышат. 1 топ 106-конугуу. 2 топ 107-конугуу.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2023-03-17T10:21:02Z</dcterms:created>
  <dcterms:modified xsi:type="dcterms:W3CDTF">2023-03-17T10:44:44Z</dcterms:modified>
</cp:coreProperties>
</file>